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35" r:id="rId2"/>
  </p:sldMasterIdLst>
  <p:notesMasterIdLst>
    <p:notesMasterId r:id="rId19"/>
  </p:notesMasterIdLst>
  <p:sldIdLst>
    <p:sldId id="256" r:id="rId3"/>
    <p:sldId id="354" r:id="rId4"/>
    <p:sldId id="342" r:id="rId5"/>
    <p:sldId id="332" r:id="rId6"/>
    <p:sldId id="333" r:id="rId7"/>
    <p:sldId id="319" r:id="rId8"/>
    <p:sldId id="310" r:id="rId9"/>
    <p:sldId id="262" r:id="rId10"/>
    <p:sldId id="300" r:id="rId11"/>
    <p:sldId id="355" r:id="rId12"/>
    <p:sldId id="356" r:id="rId13"/>
    <p:sldId id="357" r:id="rId14"/>
    <p:sldId id="358" r:id="rId15"/>
    <p:sldId id="285" r:id="rId16"/>
    <p:sldId id="305" r:id="rId17"/>
    <p:sldId id="326" r:id="rId18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361FDD-5CD8-4498-92BF-9E67ECC6B787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507F545-554A-4C3E-9307-F976812F343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22740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481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6188CDE-D769-4316-BA67-6F07F1EB37C8}" type="slidenum">
              <a:rPr lang="pl-PL" altLang="pl-PL">
                <a:solidFill>
                  <a:srgbClr val="000000"/>
                </a:solidFill>
              </a:rPr>
              <a:pPr/>
              <a:t>2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481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716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1884D1B-A58A-4389-84D6-1180B0FF5249}" type="slidenum">
              <a:rPr lang="pl-PL" altLang="pl-PL"/>
              <a:pPr/>
              <a:t>10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51116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737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8188967-C14A-41C9-9743-FF7203E81496}" type="slidenum">
              <a:rPr lang="pl-PL" altLang="pl-PL"/>
              <a:pPr/>
              <a:t>11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90956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757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13F5B04-6141-43E3-89D5-53520D6B3695}" type="slidenum">
              <a:rPr lang="pl-PL" altLang="pl-PL"/>
              <a:pPr/>
              <a:t>12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14075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mtClean="0"/>
          </a:p>
        </p:txBody>
      </p:sp>
      <p:sp>
        <p:nvSpPr>
          <p:cNvPr id="778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BA148E6-E813-4ACF-99BD-13025C776D59}" type="slidenum">
              <a:rPr lang="pl-PL" altLang="pl-PL"/>
              <a:pPr/>
              <a:t>13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88573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9834E-EAED-4957-B877-044825AF2337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9ED7C-26B0-4896-B3EB-23C60C20FEE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4487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1C46B-1CF5-4521-ACD4-B0CDD7843AFB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11706-190B-4D82-A97B-1AC721C568C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8383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AE11-8B6A-4671-8BF5-7AA0E6205F42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72526-EB6B-4948-ADBB-7D3386C1E89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8380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36897-1C7E-43F4-8F0F-B4F5C943AD0E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807E2-417B-4E60-83D8-0A4BBD4ADD7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58769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4B9A0-E154-45FD-9E1C-6ECF021E6450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45758-1E36-4A82-B264-0F41DCFFE47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981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19325-44F0-449C-BB1F-93CA0511E053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FA69D-293F-47C6-8BE1-0D5A6FECC95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416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FA23-5EB7-4086-9605-4423C0B26335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6F8B5-C926-40BA-81E2-869444E394A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763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23ED-C153-4842-BD82-C132A0A30CEB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9A4737-B45C-41D7-8572-87772C6A471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912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53828-2C2E-459C-B908-28BBB831C3BC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BC251-CEED-4AC0-898D-C9100C9D06E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0523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D428-52E2-4F84-9405-BE8813569F61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763D0-AC18-4AAE-B867-A149CCDAD89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3570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71B70-1DBF-4EEE-8214-B349998DC1D9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1905D-6F07-4AAF-B73F-897857A6149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64537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DCE3D40-A823-45F6-AEDE-706C59BD3EBF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82145CB-F220-4118-BDF6-1EBD60A64F6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07407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342C883-C553-47A7-B2E4-4FB7733037DB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7CB57AE5-5ACD-499C-8B18-F0FA698A8AF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91063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4E7547C-A8BB-42F2-BFEF-03D5FB53C29B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B33ED48-6F65-4093-90EA-C2FB0F5A913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23145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31F2A4-A6D3-45AB-9CC4-0D2E29A7CE13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9C74A56-F809-4A8B-B05D-964D5886573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3813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AC6E865-30A7-4BAA-BE5C-83B3FDB58866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64E79F9A-CB0C-4CFE-9705-1C82830469E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31473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59DB7B2-1B37-457A-B8F5-6BA18ADC8F9C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D11346B-02CF-463A-AAE3-8A08AD49035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96694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5EB553B-8E3E-442B-B234-806899C57CA6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1AD8B1E-4AF0-4321-85B0-1A90B328F36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9432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1414878-D2E6-4108-8ADA-049D2B3E69CF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879B94F-8B6F-4C99-9F2F-8CE86947F53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217027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EC4113E-40D9-4530-B3C0-E5056A38D088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BF4DCAE0-5E99-4F39-95DB-29D7F06D959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75187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721F12F-DD73-4386-96C2-42CDC2544F4F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F9E5A5AE-9D3F-4428-89A1-56606D2429A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87732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A3873D0-B7DE-49C1-AB0A-3E1575A08F0E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7502B5A-DF8C-4FEA-B327-9A1B031A74A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289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94C2AD-0538-4760-A376-A2EF5F2B6ADD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C33E28B-8354-4263-A4DD-E24E5CC4299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3075" name="Symbol zastępczy tekstu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F5FDA470-75C4-4D65-8FDD-C923B3026582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E2C51F81-3333-467D-8092-7FCC6B991E97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6" r:id="rId1"/>
    <p:sldLayoutId id="2147484257" r:id="rId2"/>
    <p:sldLayoutId id="2147484258" r:id="rId3"/>
    <p:sldLayoutId id="2147484259" r:id="rId4"/>
    <p:sldLayoutId id="2147484260" r:id="rId5"/>
    <p:sldLayoutId id="2147484261" r:id="rId6"/>
    <p:sldLayoutId id="2147484262" r:id="rId7"/>
    <p:sldLayoutId id="2147484263" r:id="rId8"/>
    <p:sldLayoutId id="2147484264" r:id="rId9"/>
    <p:sldLayoutId id="2147484265" r:id="rId10"/>
    <p:sldLayoutId id="2147484266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.png"/><Relationship Id="rId5" Type="http://schemas.openxmlformats.org/officeDocument/2006/relationships/image" Target="../media/image13.emf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png"/><Relationship Id="rId5" Type="http://schemas.openxmlformats.org/officeDocument/2006/relationships/image" Target="../media/image14.emf"/><Relationship Id="rId4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.png"/><Relationship Id="rId5" Type="http://schemas.openxmlformats.org/officeDocument/2006/relationships/image" Target="../media/image15.emf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.png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l-PL" altLang="pl-PL" b="1" i="1" dirty="0" smtClean="0">
                <a:solidFill>
                  <a:srgbClr val="FF0000"/>
                </a:solidFill>
              </a:rPr>
              <a:t>Mutacja –</a:t>
            </a:r>
            <a:r>
              <a:rPr lang="pl-PL" altLang="pl-PL" b="1" dirty="0" smtClean="0">
                <a:solidFill>
                  <a:srgbClr val="FF0000"/>
                </a:solidFill>
              </a:rPr>
              <a:t>fundamentalny problem genetyki- część 4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1800" dirty="0"/>
              <a:t>Andrzej Kochański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59"/>
    </mc:Choice>
    <mc:Fallback xmlns="">
      <p:transition spd="slow" advTm="51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b="1" smtClean="0">
                <a:solidFill>
                  <a:srgbClr val="FF0000"/>
                </a:solidFill>
              </a:rPr>
              <a:t>Wielokształtny częstoskurcz komorowy</a:t>
            </a:r>
          </a:p>
        </p:txBody>
      </p:sp>
      <p:pic>
        <p:nvPicPr>
          <p:cNvPr id="47107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648" r="824" b="-4723"/>
          <a:stretch>
            <a:fillRect/>
          </a:stretch>
        </p:blipFill>
        <p:spPr>
          <a:xfrm>
            <a:off x="2268538" y="2125663"/>
            <a:ext cx="3906837" cy="4071937"/>
          </a:xfrm>
        </p:spPr>
      </p:pic>
      <p:sp>
        <p:nvSpPr>
          <p:cNvPr id="47108" name="pole tekstowe 4"/>
          <p:cNvSpPr txBox="1">
            <a:spLocks noChangeArrowheads="1"/>
          </p:cNvSpPr>
          <p:nvPr/>
        </p:nvSpPr>
        <p:spPr bwMode="auto">
          <a:xfrm>
            <a:off x="6697663" y="2711450"/>
            <a:ext cx="2166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b="1">
                <a:solidFill>
                  <a:srgbClr val="FF0000"/>
                </a:solidFill>
              </a:rPr>
              <a:t>CALM1 (Asn53Ile)</a:t>
            </a:r>
          </a:p>
        </p:txBody>
      </p:sp>
      <p:sp>
        <p:nvSpPr>
          <p:cNvPr id="47109" name="Symbol zastępczy stopki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mtClean="0">
                <a:solidFill>
                  <a:srgbClr val="898989"/>
                </a:solidFill>
              </a:rPr>
              <a:t>Nyegaard i wsp. Am J Hum Genet 2012, 91, 703-712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156"/>
    </mc:Choice>
    <mc:Fallback xmlns="">
      <p:transition spd="slow" advTm="139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Uwaga-  wyniki fałszywie dodatnie ! </a:t>
            </a:r>
          </a:p>
        </p:txBody>
      </p:sp>
      <p:sp>
        <p:nvSpPr>
          <p:cNvPr id="4915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mtClean="0"/>
              <a:t>14-letni Tomek zemdlał w czasie lekcji w-f. Przerażona matka postanowiła wykonać badania genetyczne. Zidentyfikowano w 2013 r. mutację w genie </a:t>
            </a:r>
            <a:r>
              <a:rPr lang="pl-PL" altLang="pl-PL" i="1" smtClean="0"/>
              <a:t>CALM1</a:t>
            </a:r>
            <a:r>
              <a:rPr lang="pl-PL" altLang="pl-PL" smtClean="0"/>
              <a:t>. Tomek został poddany nadzorowi kardiologicznemu. Zabroniono chłopcu gry w piłkę i innych sportów. W 2017 r. zmiana w genie </a:t>
            </a:r>
            <a:r>
              <a:rPr lang="pl-PL" altLang="pl-PL" i="1" smtClean="0"/>
              <a:t>CALM1</a:t>
            </a:r>
            <a:r>
              <a:rPr lang="pl-PL" altLang="pl-PL" smtClean="0"/>
              <a:t> okazała się być polimorfizmem genetycznym.</a:t>
            </a:r>
          </a:p>
          <a:p>
            <a:r>
              <a:rPr lang="pl-PL" altLang="pl-PL" smtClean="0"/>
              <a:t>Uwaga: </a:t>
            </a:r>
            <a:r>
              <a:rPr lang="pl-PL" altLang="pl-PL" b="1" smtClean="0">
                <a:solidFill>
                  <a:srgbClr val="FF0000"/>
                </a:solidFill>
              </a:rPr>
              <a:t>stygmatyzacja i determinizm genetyczny 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078"/>
    </mc:Choice>
    <mc:Fallback xmlns="">
      <p:transition spd="slow" advTm="178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smtClean="0">
                <a:solidFill>
                  <a:srgbClr val="FF0000"/>
                </a:solidFill>
              </a:rPr>
              <a:t>Efekt mutacji w promotorze jest identyczny z mutacjami w sekwencji kodującej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l-PL" altLang="pl-PL" smtClean="0"/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88" y="1484313"/>
            <a:ext cx="378618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471613"/>
            <a:ext cx="378618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224"/>
    </mc:Choice>
    <mc:Fallback xmlns="">
      <p:transition spd="slow" advTm="58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Gen GJB1</a:t>
            </a:r>
          </a:p>
        </p:txBody>
      </p:sp>
      <p:sp>
        <p:nvSpPr>
          <p:cNvPr id="5734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2492375"/>
            <a:ext cx="585787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109"/>
    </mc:Choice>
    <mc:Fallback xmlns="">
      <p:transition spd="slow" advTm="201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pl-PL" b="1" dirty="0">
                <a:solidFill>
                  <a:srgbClr val="FF0000"/>
                </a:solidFill>
              </a:rPr>
              <a:t>Mutacja P153L w genie GDAP1  jest konserwowana międzygatunkowo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2850" y="1600200"/>
            <a:ext cx="4178300" cy="4525963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50" y="1600200"/>
            <a:ext cx="41783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342"/>
    </mc:Choice>
    <mc:Fallback xmlns="">
      <p:transition spd="slow" advTm="323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Polimorfizm genetyczny Gly137Gly w genie MPZ</a:t>
            </a:r>
          </a:p>
        </p:txBody>
      </p:sp>
      <p:pic>
        <p:nvPicPr>
          <p:cNvPr id="655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03463"/>
            <a:ext cx="8229600" cy="4005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923"/>
    </mc:Choice>
    <mc:Fallback xmlns="">
      <p:transition spd="slow" advTm="275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>
                <a:solidFill>
                  <a:srgbClr val="FF0000"/>
                </a:solidFill>
              </a:rPr>
              <a:t>Mutacja patogenna w genie </a:t>
            </a:r>
            <a:r>
              <a:rPr lang="pl-PL" b="1" i="1" dirty="0">
                <a:solidFill>
                  <a:srgbClr val="FF0000"/>
                </a:solidFill>
              </a:rPr>
              <a:t>LMNA</a:t>
            </a:r>
            <a:r>
              <a:rPr lang="pl-PL" b="1" dirty="0">
                <a:solidFill>
                  <a:srgbClr val="FF0000"/>
                </a:solidFill>
              </a:rPr>
              <a:t>- ukierunkowanie postępowania</a:t>
            </a:r>
          </a:p>
        </p:txBody>
      </p:sp>
      <p:pic>
        <p:nvPicPr>
          <p:cNvPr id="686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3"/>
          <a:stretch/>
        </p:blipFill>
        <p:spPr>
          <a:xfrm>
            <a:off x="4067944" y="1751846"/>
            <a:ext cx="3311524" cy="2684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733550"/>
            <a:ext cx="374491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503738"/>
            <a:ext cx="4465637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4673600"/>
            <a:ext cx="25241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124075" y="1989138"/>
            <a:ext cx="431800" cy="71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3492500" y="1989138"/>
            <a:ext cx="215900" cy="144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" name="Dźwię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118"/>
    </mc:Choice>
    <mc:Fallback xmlns="">
      <p:transition spd="slow" advTm="229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Czy polimorfizm genetyczny może być mutacją patogenną ? </a:t>
            </a:r>
          </a:p>
        </p:txBody>
      </p:sp>
      <p:sp>
        <p:nvSpPr>
          <p:cNvPr id="6963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181"/>
    </mc:Choice>
    <mc:Fallback xmlns="">
      <p:transition spd="slow" advTm="67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W ocenie efektu mutacji najważniejszy jest fenotyp (obraz kliniczny)</a:t>
            </a:r>
          </a:p>
        </p:txBody>
      </p:sp>
      <p:pic>
        <p:nvPicPr>
          <p:cNvPr id="70659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349500"/>
            <a:ext cx="3352800" cy="1663700"/>
          </a:xfrm>
        </p:spPr>
      </p:pic>
      <p:pic>
        <p:nvPicPr>
          <p:cNvPr id="70660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205038"/>
            <a:ext cx="34544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Mansingue i wsp. Neurogenetics 2018; 19: 67-76</a:t>
            </a:r>
            <a:endParaRPr lang="pl-PL"/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923"/>
    </mc:Choice>
    <mc:Fallback xmlns="">
      <p:transition spd="slow" advTm="177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Mutacja genu </a:t>
            </a:r>
            <a:r>
              <a:rPr lang="pl-PL" altLang="pl-PL" i="1" smtClean="0">
                <a:solidFill>
                  <a:srgbClr val="FF0000"/>
                </a:solidFill>
              </a:rPr>
              <a:t>GDAP1</a:t>
            </a:r>
            <a:r>
              <a:rPr lang="pl-PL" altLang="pl-PL" smtClean="0">
                <a:solidFill>
                  <a:srgbClr val="FF0000"/>
                </a:solidFill>
              </a:rPr>
              <a:t> c. 579+47A&gt;G</a:t>
            </a:r>
          </a:p>
        </p:txBody>
      </p:sp>
      <p:pic>
        <p:nvPicPr>
          <p:cNvPr id="72707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071688"/>
            <a:ext cx="8229600" cy="3582987"/>
          </a:xfrm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dirty="0" err="1"/>
              <a:t>Mansingue</a:t>
            </a:r>
            <a:r>
              <a:rPr lang="pl-PL" dirty="0"/>
              <a:t> M i </a:t>
            </a:r>
            <a:r>
              <a:rPr lang="pl-PL" dirty="0" err="1"/>
              <a:t>wsp</a:t>
            </a:r>
            <a:r>
              <a:rPr lang="pl-PL" dirty="0"/>
              <a:t>. </a:t>
            </a:r>
            <a:r>
              <a:rPr lang="pl-PL" dirty="0" err="1"/>
              <a:t>Neurogenetics</a:t>
            </a:r>
            <a:r>
              <a:rPr lang="pl-PL" dirty="0"/>
              <a:t> 2018, 19: 67-76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006"/>
    </mc:Choice>
    <mc:Fallback xmlns="">
      <p:transition spd="slow" advTm="188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Ocena skutków mutacji w hodowli komórkowej </a:t>
            </a:r>
          </a:p>
        </p:txBody>
      </p:sp>
      <p:pic>
        <p:nvPicPr>
          <p:cNvPr id="74755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565400"/>
            <a:ext cx="8229600" cy="2595563"/>
          </a:xfrm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Mansingue M i wsp. Neurogenetics 2018; 19: 67-76</a:t>
            </a:r>
            <a:endParaRPr lang="pl-PL"/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973"/>
    </mc:Choice>
    <mc:Fallback xmlns="">
      <p:transition spd="slow" advTm="108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Potwierdzenie obecności mutacji</a:t>
            </a:r>
          </a:p>
        </p:txBody>
      </p:sp>
      <p:pic>
        <p:nvPicPr>
          <p:cNvPr id="76803" name="Symbol zastępczy zawartości 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6200" y="1658938"/>
            <a:ext cx="6451600" cy="4408487"/>
          </a:xfrm>
        </p:spPr>
      </p:pic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Mansingue M i wsp. Neurogenetics 2018; 19: 67-76</a:t>
            </a:r>
            <a:endParaRPr lang="pl-PL"/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103"/>
    </mc:Choice>
    <mc:Fallback xmlns="">
      <p:transition spd="slow" advTm="106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b="1" smtClean="0">
                <a:solidFill>
                  <a:srgbClr val="FF0000"/>
                </a:solidFill>
              </a:rPr>
              <a:t>Tajemnica przyczyny FSHD</a:t>
            </a:r>
          </a:p>
        </p:txBody>
      </p:sp>
      <p:pic>
        <p:nvPicPr>
          <p:cNvPr id="911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4600" y="1976438"/>
            <a:ext cx="6654800" cy="3773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Scionti I i wsp. Am J Hum Genet 2012; 90: 628-635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92"/>
    </mc:Choice>
    <mc:Fallback xmlns="">
      <p:transition spd="slow" advTm="274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pl-PL" b="1" dirty="0">
                <a:solidFill>
                  <a:srgbClr val="FF0000"/>
                </a:solidFill>
              </a:rPr>
              <a:t>GDAP1 </a:t>
            </a:r>
            <a:r>
              <a:rPr lang="pl-PL" b="1" dirty="0" err="1">
                <a:solidFill>
                  <a:srgbClr val="FF0000"/>
                </a:solidFill>
              </a:rPr>
              <a:t>mutations</a:t>
            </a:r>
            <a:r>
              <a:rPr lang="pl-PL" b="1" dirty="0">
                <a:solidFill>
                  <a:srgbClr val="FF0000"/>
                </a:solidFill>
              </a:rPr>
              <a:t> AD and AR </a:t>
            </a:r>
            <a:r>
              <a:rPr lang="pl-PL" b="1" dirty="0" err="1">
                <a:solidFill>
                  <a:srgbClr val="FF0000"/>
                </a:solidFill>
              </a:rPr>
              <a:t>trait</a:t>
            </a:r>
            <a:r>
              <a:rPr lang="pl-PL" b="1" dirty="0">
                <a:solidFill>
                  <a:srgbClr val="FF0000"/>
                </a:solidFill>
              </a:rPr>
              <a:t> </a:t>
            </a:r>
            <a:r>
              <a:rPr lang="pl-PL" b="1" dirty="0" err="1">
                <a:solidFill>
                  <a:srgbClr val="FF0000"/>
                </a:solidFill>
              </a:rPr>
              <a:t>inheritance</a:t>
            </a:r>
            <a:r>
              <a:rPr lang="pl-PL" b="1" dirty="0">
                <a:solidFill>
                  <a:srgbClr val="FF0000"/>
                </a:solidFill>
              </a:rPr>
              <a:t> for the same </a:t>
            </a:r>
            <a:r>
              <a:rPr lang="pl-PL" b="1" dirty="0" err="1">
                <a:solidFill>
                  <a:srgbClr val="FF0000"/>
                </a:solidFill>
              </a:rPr>
              <a:t>mutation</a:t>
            </a:r>
            <a:endParaRPr lang="pl-PL" b="1" dirty="0">
              <a:solidFill>
                <a:srgbClr val="FF0000"/>
              </a:solidFill>
            </a:endParaRPr>
          </a:p>
        </p:txBody>
      </p:sp>
      <p:pic>
        <p:nvPicPr>
          <p:cNvPr id="849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8113" y="1600200"/>
            <a:ext cx="632777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991"/>
    </mc:Choice>
    <mc:Fallback xmlns="">
      <p:transition spd="slow" advTm="150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Współczesne kryteria patogenności mutacji</a:t>
            </a:r>
          </a:p>
        </p:txBody>
      </p:sp>
      <p:sp>
        <p:nvSpPr>
          <p:cNvPr id="10752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z="2400" smtClean="0"/>
              <a:t>1. </a:t>
            </a:r>
            <a:r>
              <a:rPr lang="pl-PL" altLang="pl-PL" sz="2000" smtClean="0"/>
              <a:t>Ocena całego eksomu (wykluczenie innych mutacji)</a:t>
            </a:r>
          </a:p>
          <a:p>
            <a:r>
              <a:rPr lang="pl-PL" altLang="pl-PL" sz="2000" smtClean="0"/>
              <a:t>2</a:t>
            </a:r>
            <a:r>
              <a:rPr lang="pl-PL" altLang="pl-PL" sz="2000" b="1" smtClean="0"/>
              <a:t>. </a:t>
            </a:r>
            <a:r>
              <a:rPr lang="pl-PL" altLang="pl-PL" sz="2000" b="1" smtClean="0">
                <a:solidFill>
                  <a:srgbClr val="FF0000"/>
                </a:solidFill>
              </a:rPr>
              <a:t>segregacja mutacji (brak osób chorych w rodzinie, u których mutacja nie występuje)</a:t>
            </a:r>
          </a:p>
          <a:p>
            <a:r>
              <a:rPr lang="pl-PL" altLang="pl-PL" sz="2000" smtClean="0"/>
              <a:t>3. penetracja mutacji</a:t>
            </a:r>
          </a:p>
          <a:p>
            <a:r>
              <a:rPr lang="pl-PL" altLang="pl-PL" sz="2000" smtClean="0"/>
              <a:t>4</a:t>
            </a:r>
            <a:r>
              <a:rPr lang="pl-PL" altLang="pl-PL" sz="2000" smtClean="0">
                <a:solidFill>
                  <a:srgbClr val="FF0000"/>
                </a:solidFill>
              </a:rPr>
              <a:t>. zakres fenotypu</a:t>
            </a:r>
          </a:p>
          <a:p>
            <a:r>
              <a:rPr lang="pl-PL" altLang="pl-PL" sz="2000" smtClean="0"/>
              <a:t>5. fenotyp kliniczny, morfologiczny, biochemiczny, elektrofizjologiczny, badania usg </a:t>
            </a:r>
          </a:p>
          <a:p>
            <a:r>
              <a:rPr lang="pl-PL" altLang="pl-PL" sz="2000" smtClean="0"/>
              <a:t>5. grupa kontrolna</a:t>
            </a:r>
          </a:p>
          <a:p>
            <a:r>
              <a:rPr lang="pl-PL" altLang="pl-PL" sz="2000" smtClean="0"/>
              <a:t>6. ocena bioinformatyczna skutków mutacji</a:t>
            </a:r>
          </a:p>
          <a:p>
            <a:r>
              <a:rPr lang="pl-PL" altLang="pl-PL" sz="2000" smtClean="0"/>
              <a:t>7. ocena funkcjonalna mutacji</a:t>
            </a:r>
          </a:p>
          <a:p>
            <a:r>
              <a:rPr lang="pl-PL" altLang="pl-PL" sz="2000" smtClean="0"/>
              <a:t>8. konserwowanie</a:t>
            </a:r>
          </a:p>
          <a:p>
            <a:r>
              <a:rPr lang="pl-PL" altLang="pl-PL" sz="2000" smtClean="0"/>
              <a:t>9. model zwierzęcy</a:t>
            </a:r>
          </a:p>
          <a:p>
            <a:r>
              <a:rPr lang="pl-PL" altLang="pl-PL" sz="2000" smtClean="0"/>
              <a:t>10. model drożdżowy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959"/>
    </mc:Choice>
    <mc:Fallback xmlns="">
      <p:transition spd="slow" advTm="460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8.6|191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316</Words>
  <Application>Microsoft Office PowerPoint</Application>
  <PresentationFormat>Pokaz na ekranie (4:3)</PresentationFormat>
  <Paragraphs>42</Paragraphs>
  <Slides>16</Slides>
  <Notes>5</Notes>
  <HiddenSlides>0</HiddenSlides>
  <MMClips>16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Motyw pakietu Office</vt:lpstr>
      <vt:lpstr>1_Motyw pakietu Office</vt:lpstr>
      <vt:lpstr>Mutacja –fundamentalny problem genetyki- część 4</vt:lpstr>
      <vt:lpstr>Wielokształtny częstoskurcz komorowy</vt:lpstr>
      <vt:lpstr>Uwaga-  wyniki fałszywie dodatnie ! </vt:lpstr>
      <vt:lpstr>Efekt mutacji w promotorze jest identyczny z mutacjami w sekwencji kodującej</vt:lpstr>
      <vt:lpstr>Gen GJB1</vt:lpstr>
      <vt:lpstr>Mutacja P153L w genie GDAP1  jest konserwowana międzygatunkowo</vt:lpstr>
      <vt:lpstr>Polimorfizm genetyczny Gly137Gly w genie MPZ</vt:lpstr>
      <vt:lpstr>Mutacja patogenna w genie LMNA- ukierunkowanie postępowania</vt:lpstr>
      <vt:lpstr>Czy polimorfizm genetyczny może być mutacją patogenną ? </vt:lpstr>
      <vt:lpstr>W ocenie efektu mutacji najważniejszy jest fenotyp (obraz kliniczny)</vt:lpstr>
      <vt:lpstr>Mutacja genu GDAP1 c. 579+47A&gt;G</vt:lpstr>
      <vt:lpstr>Ocena skutków mutacji w hodowli komórkowej </vt:lpstr>
      <vt:lpstr>Potwierdzenie obecności mutacji</vt:lpstr>
      <vt:lpstr>Tajemnica przyczyny FSHD</vt:lpstr>
      <vt:lpstr>GDAP1 mutations AD and AR trait inheritance for the same mutation</vt:lpstr>
      <vt:lpstr>Współczesne kryteria patogenności mutacji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Mutacja patogenna w diagnostyce chorób nerwowo-mięśniowych</dc:title>
  <dc:creator>Andrzej</dc:creator>
  <cp:lastModifiedBy>user</cp:lastModifiedBy>
  <cp:revision>81</cp:revision>
  <dcterms:created xsi:type="dcterms:W3CDTF">2014-05-07T13:31:47Z</dcterms:created>
  <dcterms:modified xsi:type="dcterms:W3CDTF">2024-06-08T15:18:42Z</dcterms:modified>
</cp:coreProperties>
</file>