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72" r:id="rId3"/>
    <p:sldId id="381" r:id="rId4"/>
    <p:sldId id="383" r:id="rId5"/>
    <p:sldId id="384" r:id="rId6"/>
    <p:sldId id="359" r:id="rId7"/>
    <p:sldId id="362" r:id="rId8"/>
    <p:sldId id="361" r:id="rId9"/>
    <p:sldId id="338" r:id="rId10"/>
    <p:sldId id="328" r:id="rId11"/>
    <p:sldId id="363" r:id="rId12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361FDD-5CD8-4498-92BF-9E67ECC6B787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507F545-554A-4C3E-9307-F976812F343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2740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9834E-EAED-4957-B877-044825AF2337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9ED7C-26B0-4896-B3EB-23C60C20FEE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4487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1C46B-1CF5-4521-ACD4-B0CDD7843AFB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11706-190B-4D82-A97B-1AC721C568C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8383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AE11-8B6A-4671-8BF5-7AA0E6205F42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72526-EB6B-4948-ADBB-7D3386C1E89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8380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36897-1C7E-43F4-8F0F-B4F5C943AD0E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807E2-417B-4E60-83D8-0A4BBD4ADD7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876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4B9A0-E154-45FD-9E1C-6ECF021E6450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45758-1E36-4A82-B264-0F41DCFFE47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981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19325-44F0-449C-BB1F-93CA0511E053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FA69D-293F-47C6-8BE1-0D5A6FECC95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416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FA23-5EB7-4086-9605-4423C0B26335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6F8B5-C926-40BA-81E2-869444E394A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763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23ED-C153-4842-BD82-C132A0A30CEB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A4737-B45C-41D7-8572-87772C6A471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12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53828-2C2E-459C-B908-28BBB831C3BC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BC251-CEED-4AC0-898D-C9100C9D06E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0523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D428-52E2-4F84-9405-BE8813569F61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763D0-AC18-4AAE-B867-A149CCDAD89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3570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71B70-1DBF-4EEE-8214-B349998DC1D9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1905D-6F07-4AAF-B73F-897857A6149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453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94C2AD-0538-4760-A376-A2EF5F2B6ADD}" type="datetimeFigureOut">
              <a:rPr lang="pl-PL"/>
              <a:pPr>
                <a:defRPr/>
              </a:pPr>
              <a:t>2024-06-04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C33E28B-8354-4263-A4DD-E24E5CC4299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l-PL" altLang="pl-PL" b="1" i="1" smtClean="0">
                <a:solidFill>
                  <a:srgbClr val="FF0000"/>
                </a:solidFill>
              </a:rPr>
              <a:t>Mutacja –</a:t>
            </a:r>
            <a:r>
              <a:rPr lang="pl-PL" altLang="pl-PL" b="1" smtClean="0">
                <a:solidFill>
                  <a:srgbClr val="FF0000"/>
                </a:solidFill>
              </a:rPr>
              <a:t>fundamentalny problem genetyki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1800" dirty="0"/>
              <a:t>Andrzej Kochański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237"/>
    </mc:Choice>
    <mc:Fallback>
      <p:transition spd="slow" advTm="70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temat mutacji jest tematem wykładu?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9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197"/>
    </mc:Choice>
    <mc:Fallback>
      <p:transition spd="slow" advTm="274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1" dirty="0" smtClean="0">
                <a:solidFill>
                  <a:srgbClr val="FF0000"/>
                </a:solidFill>
              </a:rPr>
              <a:t>Majmonides</a:t>
            </a:r>
            <a:endParaRPr lang="pl-PL" b="1" i="1" dirty="0">
              <a:solidFill>
                <a:srgbClr val="FF0000"/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24373" y="2226469"/>
            <a:ext cx="4895255" cy="3263504"/>
          </a:xfrm>
          <a:prstGeom prst="rect">
            <a:avLst/>
          </a:prstGeom>
        </p:spPr>
      </p:pic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08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7222"/>
    </mc:Choice>
    <mc:Fallback>
      <p:transition spd="slow" advTm="3672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</a:rPr>
              <a:t>Trofim Łysenko i </a:t>
            </a:r>
            <a:r>
              <a:rPr lang="pl-PL" b="1" dirty="0" err="1">
                <a:solidFill>
                  <a:srgbClr val="FF0000"/>
                </a:solidFill>
              </a:rPr>
              <a:t>łysenkizm</a:t>
            </a:r>
            <a:r>
              <a:rPr lang="pl-PL" b="1" dirty="0">
                <a:solidFill>
                  <a:srgbClr val="FF0000"/>
                </a:solidFill>
              </a:rPr>
              <a:t> w Polsce</a:t>
            </a:r>
          </a:p>
        </p:txBody>
      </p:sp>
      <p:pic>
        <p:nvPicPr>
          <p:cNvPr id="2050" name="Picture 2" descr="Łysenko (z lewej, przy mikrofonach) przemawiający na Kremlu w 193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972061"/>
            <a:ext cx="4657188" cy="263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źwię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14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262"/>
    </mc:Choice>
    <mc:Fallback>
      <p:transition spd="slow" advTm="86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Znalezione obrazy dla zapytania profesor Wacław Gajewski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01781" y="2493503"/>
            <a:ext cx="1699118" cy="2369823"/>
          </a:xfrm>
          <a:prstGeom prst="rect">
            <a:avLst/>
          </a:prstGeom>
        </p:spPr>
      </p:pic>
      <p:sp>
        <p:nvSpPr>
          <p:cNvPr id="6" name="AutoShape 6" descr="Znalezione obrazy dla zapytania profesor Wacław Gajewski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Profesor Wacław Gajewski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44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016"/>
    </mc:Choice>
    <mc:Fallback>
      <p:transition spd="slow" advTm="101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 smtClean="0"/>
              <a:t>Genetyka medyczna i medycyna genetyczna</a:t>
            </a:r>
            <a:endParaRPr lang="pl-PL" altLang="pl-PL" dirty="0" smtClean="0"/>
          </a:p>
        </p:txBody>
      </p:sp>
      <p:sp>
        <p:nvSpPr>
          <p:cNvPr id="28675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dirty="0" smtClean="0"/>
              <a:t>Mutacja jest rdzeniem genetyki</a:t>
            </a:r>
            <a:endParaRPr lang="pl-PL" altLang="pl-PL" dirty="0" smtClean="0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3206"/>
    </mc:Choice>
    <mc:Fallback>
      <p:transition spd="slow" advTm="313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mutacja?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Czy istnieje jeden genom człowieka?</a:t>
            </a:r>
          </a:p>
          <a:p>
            <a:r>
              <a:rPr lang="pl-PL" dirty="0" smtClean="0"/>
              <a:t>Co to jest genom referencyjny?</a:t>
            </a:r>
          </a:p>
          <a:p>
            <a:r>
              <a:rPr lang="pl-PL" dirty="0" smtClean="0"/>
              <a:t>Jakie znaczenie mają </a:t>
            </a:r>
            <a:r>
              <a:rPr lang="pl-PL" dirty="0" err="1" smtClean="0"/>
              <a:t>róznice</a:t>
            </a:r>
            <a:r>
              <a:rPr lang="pl-PL" dirty="0" smtClean="0"/>
              <a:t> dystrybucji mutacji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71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344"/>
    </mc:Choice>
    <mc:Fallback>
      <p:transition spd="slow" advTm="396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Mutacja…</a:t>
            </a:r>
          </a:p>
        </p:txBody>
      </p:sp>
      <p:sp>
        <p:nvSpPr>
          <p:cNvPr id="3686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mtClean="0"/>
              <a:t>Klasyfikacja biochemiczna</a:t>
            </a:r>
          </a:p>
          <a:p>
            <a:r>
              <a:rPr lang="pl-PL" altLang="pl-PL" smtClean="0"/>
              <a:t>Mutacja pierwotna</a:t>
            </a:r>
          </a:p>
          <a:p>
            <a:r>
              <a:rPr lang="pl-PL" altLang="pl-PL" smtClean="0"/>
              <a:t>Mutacja wtórna</a:t>
            </a:r>
          </a:p>
          <a:p>
            <a:r>
              <a:rPr lang="pl-PL" altLang="pl-PL" smtClean="0"/>
              <a:t>Mutacja germinalna </a:t>
            </a:r>
          </a:p>
          <a:p>
            <a:r>
              <a:rPr lang="pl-PL" altLang="pl-PL" smtClean="0"/>
              <a:t>Mutacja somatyczna</a:t>
            </a:r>
          </a:p>
          <a:p>
            <a:r>
              <a:rPr lang="pl-PL" altLang="pl-PL" smtClean="0"/>
              <a:t>Mutacja chorobotwórcza</a:t>
            </a:r>
          </a:p>
          <a:p>
            <a:r>
              <a:rPr lang="pl-PL" altLang="pl-PL" smtClean="0"/>
              <a:t>Mutacja patogenna</a:t>
            </a:r>
          </a:p>
          <a:p>
            <a:r>
              <a:rPr lang="pl-PL" altLang="pl-PL" smtClean="0"/>
              <a:t>Benign, likely-benign, pathogenic, likely pathogenic, harmless, VUS 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5284"/>
    </mc:Choice>
    <mc:Fallback>
      <p:transition spd="slow" advTm="5452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Mutacja i adaptacja do środowiska- Mänthyranta</a:t>
            </a:r>
          </a:p>
        </p:txBody>
      </p:sp>
      <p:sp>
        <p:nvSpPr>
          <p:cNvPr id="3277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mtClean="0"/>
              <a:t>Plik Rzym -2019 rodowód</a:t>
            </a:r>
          </a:p>
        </p:txBody>
      </p:sp>
      <p:pic>
        <p:nvPicPr>
          <p:cNvPr id="3277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1568450"/>
            <a:ext cx="8583612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Obraz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284538"/>
            <a:ext cx="4895850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5254"/>
    </mc:Choice>
    <mc:Fallback>
      <p:transition spd="slow" advTm="515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>
                <a:solidFill>
                  <a:srgbClr val="FF0000"/>
                </a:solidFill>
              </a:rPr>
              <a:t>Różnorodność mutacji</a:t>
            </a:r>
          </a:p>
        </p:txBody>
      </p:sp>
      <p:sp>
        <p:nvSpPr>
          <p:cNvPr id="3789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z="2400" i="1" smtClean="0"/>
              <a:t>Recurrent mutation </a:t>
            </a:r>
            <a:r>
              <a:rPr lang="pl-PL" altLang="pl-PL" sz="2400" smtClean="0"/>
              <a:t>(delF508)</a:t>
            </a:r>
          </a:p>
          <a:p>
            <a:r>
              <a:rPr lang="pl-PL" altLang="pl-PL" sz="2400" smtClean="0"/>
              <a:t>5382insC, C61G, 4153delA, 185delAG- mutacje genu </a:t>
            </a:r>
            <a:r>
              <a:rPr lang="pl-PL" altLang="pl-PL" sz="2400" i="1" smtClean="0"/>
              <a:t>BRCA1</a:t>
            </a:r>
          </a:p>
          <a:p>
            <a:r>
              <a:rPr lang="pl-PL" altLang="pl-PL" sz="2400" smtClean="0"/>
              <a:t>Trisomia 21 pary chromosomów</a:t>
            </a:r>
          </a:p>
          <a:p>
            <a:r>
              <a:rPr lang="pl-PL" altLang="pl-PL" sz="2400" smtClean="0"/>
              <a:t>Nowe mutacje znanych genów</a:t>
            </a:r>
          </a:p>
          <a:p>
            <a:r>
              <a:rPr lang="pl-PL" altLang="pl-PL" sz="2400" smtClean="0"/>
              <a:t>Nowe mutacje w nowych genach</a:t>
            </a:r>
          </a:p>
          <a:p>
            <a:r>
              <a:rPr lang="pl-PL" altLang="pl-PL" sz="2400" smtClean="0"/>
              <a:t>Mutacje w genach kandydatach</a:t>
            </a:r>
          </a:p>
          <a:p>
            <a:r>
              <a:rPr lang="pl-PL" altLang="pl-PL" sz="2400" smtClean="0"/>
              <a:t>Translokacja wzajemna, zrównoważona?</a:t>
            </a:r>
          </a:p>
          <a:p>
            <a:r>
              <a:rPr lang="pl-PL" altLang="pl-PL" sz="2400" smtClean="0"/>
              <a:t>Warianty morfologiczne</a:t>
            </a:r>
          </a:p>
          <a:p>
            <a:r>
              <a:rPr lang="pl-PL" altLang="pl-PL" sz="2400" smtClean="0"/>
              <a:t>Mutacje wykrywane w badaniu mikromacierzy DNA </a:t>
            </a:r>
          </a:p>
          <a:p>
            <a:r>
              <a:rPr lang="pl-PL" altLang="pl-PL" sz="2400" smtClean="0"/>
              <a:t>Mutacje w regionach regulatorowych genów</a:t>
            </a:r>
          </a:p>
          <a:p>
            <a:endParaRPr lang="pl-PL" altLang="pl-PL" smtClean="0"/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051"/>
    </mc:Choice>
    <mc:Fallback>
      <p:transition spd="slow" advTm="242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Grupa kontrolna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Czy istnieje idealna grupa kontrolna w badaniach genetycznych ?</a:t>
            </a:r>
          </a:p>
          <a:p>
            <a:r>
              <a:rPr lang="pl-PL" dirty="0" smtClean="0"/>
              <a:t>Jak należy dążyć do  konstrukcji optymalnej grupy kontrolnej?</a:t>
            </a:r>
          </a:p>
          <a:p>
            <a:r>
              <a:rPr lang="pl-PL" dirty="0" smtClean="0"/>
              <a:t>Czy wielkość grupy kontrolnej ma podstawowe znaczenie?</a:t>
            </a:r>
          </a:p>
          <a:p>
            <a:r>
              <a:rPr lang="pl-PL" dirty="0" smtClean="0"/>
              <a:t>Co należy uwzględnić w konstrukcji grupy kontrolnej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3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3258"/>
    </mc:Choice>
    <mc:Fallback>
      <p:transition spd="slow" advTm="563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182</Words>
  <Application>Microsoft Office PowerPoint</Application>
  <PresentationFormat>Pokaz na ekranie (4:3)</PresentationFormat>
  <Paragraphs>39</Paragraphs>
  <Slides>11</Slides>
  <Notes>0</Notes>
  <HiddenSlides>0</HiddenSlides>
  <MMClips>11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Arial</vt:lpstr>
      <vt:lpstr>Calibri</vt:lpstr>
      <vt:lpstr>Motyw pakietu Office</vt:lpstr>
      <vt:lpstr>Mutacja –fundamentalny problem genetyki</vt:lpstr>
      <vt:lpstr>Dlaczego temat mutacji jest tematem wykładu?</vt:lpstr>
      <vt:lpstr>Majmonides</vt:lpstr>
      <vt:lpstr>Trofim Łysenko i łysenkizm w Polsce</vt:lpstr>
      <vt:lpstr>Profesor Wacław Gajewski</vt:lpstr>
      <vt:lpstr>Genetyka medyczna i medycyna genetyczna</vt:lpstr>
      <vt:lpstr>Co to jest mutacja?</vt:lpstr>
      <vt:lpstr>Mutacja…</vt:lpstr>
      <vt:lpstr>Mutacja i adaptacja do środowiska- Mänthyranta</vt:lpstr>
      <vt:lpstr>Różnorodność mutacji</vt:lpstr>
      <vt:lpstr>Grupa kontrolna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Mutacja patogenna w diagnostyce chorób nerwowo-mięśniowych</dc:title>
  <dc:creator>Andrzej</dc:creator>
  <cp:lastModifiedBy>user</cp:lastModifiedBy>
  <cp:revision>87</cp:revision>
  <dcterms:created xsi:type="dcterms:W3CDTF">2014-05-07T13:31:47Z</dcterms:created>
  <dcterms:modified xsi:type="dcterms:W3CDTF">2024-06-04T11:21:34Z</dcterms:modified>
</cp:coreProperties>
</file>