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61" r:id="rId3"/>
    <p:sldId id="362" r:id="rId4"/>
    <p:sldId id="363" r:id="rId5"/>
    <p:sldId id="364" r:id="rId6"/>
    <p:sldId id="365" r:id="rId7"/>
    <p:sldId id="367" r:id="rId8"/>
    <p:sldId id="368" r:id="rId9"/>
    <p:sldId id="369" r:id="rId10"/>
    <p:sldId id="370" r:id="rId11"/>
    <p:sldId id="366" r:id="rId12"/>
    <p:sldId id="372" r:id="rId13"/>
    <p:sldId id="371" r:id="rId14"/>
  </p:sldIdLst>
  <p:sldSz cx="9144000" cy="6858000" type="screen4x3"/>
  <p:notesSz cx="6858000" cy="9144000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99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1361FDD-5CD8-4498-92BF-9E67ECC6B787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507F545-554A-4C3E-9307-F976812F343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227402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9834E-EAED-4957-B877-044825AF2337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89ED7C-26B0-4896-B3EB-23C60C20FEE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44873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1C46B-1CF5-4521-ACD4-B0CDD7843AFB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111706-190B-4D82-A97B-1AC721C568C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83837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CAE11-8B6A-4671-8BF5-7AA0E6205F42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E72526-EB6B-4948-ADBB-7D3386C1E89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83801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36897-1C7E-43F4-8F0F-B4F5C943AD0E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E807E2-417B-4E60-83D8-0A4BBD4ADD73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58769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4B9A0-E154-45FD-9E1C-6ECF021E6450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C45758-1E36-4A82-B264-0F41DCFFE47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29817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19325-44F0-449C-BB1F-93CA0511E053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FA69D-293F-47C6-8BE1-0D5A6FECC958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44168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7FA23-5EB7-4086-9605-4423C0B26335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46F8B5-C926-40BA-81E2-869444E394A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7639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023ED-C153-4842-BD82-C132A0A30CEB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9A4737-B45C-41D7-8572-87772C6A471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9127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953828-2C2E-459C-B908-28BBB831C3BC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BC251-CEED-4AC0-898D-C9100C9D06E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0523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D428-52E2-4F84-9405-BE8813569F61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7763D0-AC18-4AAE-B867-A149CCDAD89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3570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71B70-1DBF-4EEE-8214-B349998DC1D9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11905D-6F07-4AAF-B73F-897857A6149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64537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C94C2AD-0538-4760-A376-A2EF5F2B6ADD}" type="datetimeFigureOut">
              <a:rPr lang="pl-PL"/>
              <a:pPr>
                <a:defRPr/>
              </a:pPr>
              <a:t>2024-06-05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6C33E28B-8354-4263-A4DD-E24E5CC4299D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4" r:id="rId1"/>
    <p:sldLayoutId id="2147484235" r:id="rId2"/>
    <p:sldLayoutId id="2147484236" r:id="rId3"/>
    <p:sldLayoutId id="2147484237" r:id="rId4"/>
    <p:sldLayoutId id="2147484238" r:id="rId5"/>
    <p:sldLayoutId id="2147484239" r:id="rId6"/>
    <p:sldLayoutId id="2147484240" r:id="rId7"/>
    <p:sldLayoutId id="2147484241" r:id="rId8"/>
    <p:sldLayoutId id="2147484242" r:id="rId9"/>
    <p:sldLayoutId id="2147484243" r:id="rId10"/>
    <p:sldLayoutId id="214748424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ytu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pl-PL" altLang="pl-PL" b="1" i="1" dirty="0" smtClean="0">
                <a:solidFill>
                  <a:srgbClr val="FF0000"/>
                </a:solidFill>
              </a:rPr>
              <a:t>Mutacja –</a:t>
            </a:r>
            <a:r>
              <a:rPr lang="pl-PL" altLang="pl-PL" b="1" dirty="0" smtClean="0">
                <a:solidFill>
                  <a:srgbClr val="FF0000"/>
                </a:solidFill>
              </a:rPr>
              <a:t>fundamentalny problem </a:t>
            </a:r>
            <a:r>
              <a:rPr lang="pl-PL" altLang="pl-PL" b="1" dirty="0" smtClean="0">
                <a:solidFill>
                  <a:srgbClr val="FF0000"/>
                </a:solidFill>
              </a:rPr>
              <a:t>genetyki- część 2</a:t>
            </a:r>
            <a:endParaRPr lang="pl-PL" altLang="pl-PL" b="1" dirty="0" smtClean="0">
              <a:solidFill>
                <a:srgbClr val="FF0000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sz="1800" dirty="0"/>
              <a:t>Andrzej Kochański</a:t>
            </a:r>
          </a:p>
        </p:txBody>
      </p:sp>
      <p:pic>
        <p:nvPicPr>
          <p:cNvPr id="2" name="Dźwię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20377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054"/>
    </mc:Choice>
    <mc:Fallback>
      <p:transition spd="slow" advTm="830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Zagadnienia w części 2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Omówienie znaczenia patogenności mutacji na przykładzie badań genów BRCA1 i BRCA2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597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62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9376"/>
    </mc:Choice>
    <mc:Fallback>
      <p:transition spd="slow" advTm="339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Miejsce mutacji w genach BRCA1 i BRCA2 we współczesnej medycynie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Odkrycie genów BRCA1 i BRCA2</a:t>
            </a:r>
          </a:p>
          <a:p>
            <a:r>
              <a:rPr lang="pl-PL" dirty="0" smtClean="0"/>
              <a:t>Identyfikacja mutacji w genach BRCA1 i BRCA2</a:t>
            </a:r>
          </a:p>
          <a:p>
            <a:r>
              <a:rPr lang="pl-PL" dirty="0" smtClean="0"/>
              <a:t>Mutacje silne i mutacje słabe</a:t>
            </a:r>
          </a:p>
          <a:p>
            <a:r>
              <a:rPr lang="pl-PL" dirty="0" smtClean="0"/>
              <a:t>Poradnictwo genetyczne dla chorych i rodzin ryzyka genetycznego</a:t>
            </a:r>
          </a:p>
          <a:p>
            <a:r>
              <a:rPr lang="pl-PL" dirty="0" smtClean="0"/>
              <a:t>Implikacje terapeutyczne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93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8969"/>
    </mc:Choice>
    <mc:Fallback>
      <p:transition spd="slow" advTm="458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Geny BRCA1 i BRCA2 jako geny naprawy DNA biorące udział w eliminacji mutacji spontanicznych</a:t>
            </a:r>
          </a:p>
          <a:p>
            <a:r>
              <a:rPr lang="pl-PL" dirty="0" smtClean="0"/>
              <a:t>Geny BRCA1 i BRCA2 i predyspozycja do nowotworów złośliwych</a:t>
            </a:r>
          </a:p>
          <a:p>
            <a:r>
              <a:rPr lang="pl-PL" dirty="0" smtClean="0"/>
              <a:t>Tło genetyczne dla genów BRCA1 i BRCA2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4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7127"/>
    </mc:Choice>
    <mc:Fallback>
      <p:transition spd="slow" advTm="3571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Mutacje genów BRCA1 i BRCA2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err="1" smtClean="0"/>
              <a:t>Recurrent</a:t>
            </a:r>
            <a:r>
              <a:rPr lang="pl-PL" dirty="0" smtClean="0"/>
              <a:t> </a:t>
            </a:r>
            <a:r>
              <a:rPr lang="pl-PL" dirty="0" err="1" smtClean="0"/>
              <a:t>mutations</a:t>
            </a:r>
            <a:endParaRPr lang="pl-PL" dirty="0" smtClean="0"/>
          </a:p>
          <a:p>
            <a:r>
              <a:rPr lang="pl-PL" dirty="0" smtClean="0"/>
              <a:t>Mutacje silne w ujęciu biologicznym</a:t>
            </a:r>
          </a:p>
          <a:p>
            <a:r>
              <a:rPr lang="pl-PL" dirty="0" smtClean="0"/>
              <a:t>Mutacje o nieznanym znaczeniu klinicznym (VUS)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884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196"/>
    </mc:Choice>
    <mc:Fallback>
      <p:transition spd="slow" advTm="4331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Diagnostyka molekularna genów BRCA1 i BRCA2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Poszukiwanie najczęstszych mutacji</a:t>
            </a:r>
          </a:p>
          <a:p>
            <a:r>
              <a:rPr lang="pl-PL" dirty="0" smtClean="0"/>
              <a:t>Sekwencjonowanie genów BRCA1 i BRCA2</a:t>
            </a:r>
          </a:p>
          <a:p>
            <a:r>
              <a:rPr lang="pl-PL" dirty="0" smtClean="0"/>
              <a:t>Poszukiwanie nietypowych mutacji (MLPA)</a:t>
            </a:r>
          </a:p>
          <a:p>
            <a:r>
              <a:rPr lang="pl-PL" dirty="0" smtClean="0"/>
              <a:t>Badanie kontekstu genetycznego ( panele genów predysponujących do </a:t>
            </a:r>
            <a:r>
              <a:rPr lang="pl-PL" dirty="0" err="1" smtClean="0"/>
              <a:t>nowotworzenia</a:t>
            </a:r>
            <a:r>
              <a:rPr lang="pl-PL" dirty="0" smtClean="0"/>
              <a:t>)</a:t>
            </a:r>
          </a:p>
          <a:p>
            <a:r>
              <a:rPr lang="pl-PL" dirty="0" smtClean="0"/>
              <a:t>Metody interpretacji VUS</a:t>
            </a:r>
          </a:p>
          <a:p>
            <a:r>
              <a:rPr lang="pl-PL" dirty="0" smtClean="0"/>
              <a:t>Mutacje somatyczne i mutacje </a:t>
            </a:r>
            <a:r>
              <a:rPr lang="pl-PL" dirty="0" err="1" smtClean="0"/>
              <a:t>germinalne</a:t>
            </a:r>
            <a:r>
              <a:rPr lang="pl-PL" dirty="0" smtClean="0"/>
              <a:t> 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230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8365"/>
    </mc:Choice>
    <mc:Fallback>
      <p:transition spd="slow" advTm="628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Poradnictwo genetyczne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Cecha o dziedziczeniu autosomalnym dominującym</a:t>
            </a:r>
          </a:p>
          <a:p>
            <a:r>
              <a:rPr lang="pl-PL" dirty="0" smtClean="0"/>
              <a:t>Ryzyko przekazania mutacji potomstwu i wystąpienie mutacji u krewnych 1- stopnia 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12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9033"/>
    </mc:Choice>
    <mc:Fallback>
      <p:transition spd="slow" advTm="3590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Postępowanie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Profilaktyka – mammografia, </a:t>
            </a:r>
            <a:r>
              <a:rPr lang="pl-PL" dirty="0" err="1" smtClean="0"/>
              <a:t>usg</a:t>
            </a:r>
            <a:r>
              <a:rPr lang="pl-PL" dirty="0" smtClean="0"/>
              <a:t> piersi, </a:t>
            </a:r>
            <a:r>
              <a:rPr lang="pl-PL" dirty="0" err="1" smtClean="0"/>
              <a:t>usg</a:t>
            </a:r>
            <a:r>
              <a:rPr lang="pl-PL" dirty="0" smtClean="0"/>
              <a:t> ginekologiczne, </a:t>
            </a:r>
            <a:r>
              <a:rPr lang="pl-PL" dirty="0" err="1" smtClean="0"/>
              <a:t>kolonoskopia</a:t>
            </a:r>
            <a:r>
              <a:rPr lang="pl-PL" dirty="0" smtClean="0"/>
              <a:t>, </a:t>
            </a:r>
            <a:r>
              <a:rPr lang="pl-PL" dirty="0" err="1" smtClean="0"/>
              <a:t>usg</a:t>
            </a:r>
            <a:r>
              <a:rPr lang="pl-PL" dirty="0" smtClean="0"/>
              <a:t> tarczycy, </a:t>
            </a:r>
            <a:r>
              <a:rPr lang="pl-PL" dirty="0" err="1" smtClean="0"/>
              <a:t>dermatoskopia</a:t>
            </a:r>
            <a:endParaRPr lang="pl-PL" dirty="0" smtClean="0"/>
          </a:p>
          <a:p>
            <a:r>
              <a:rPr lang="pl-PL" dirty="0" smtClean="0"/>
              <a:t>Profilaktyka- profilaktyczna mastektomia/terapeutyczna mastektomia</a:t>
            </a:r>
          </a:p>
          <a:p>
            <a:r>
              <a:rPr lang="pl-PL" dirty="0" smtClean="0"/>
              <a:t>Profilaktyka- profilaktyczna </a:t>
            </a:r>
            <a:r>
              <a:rPr lang="pl-PL" dirty="0" err="1" smtClean="0"/>
              <a:t>adneksektomia</a:t>
            </a:r>
            <a:endParaRPr lang="pl-PL" dirty="0" smtClean="0"/>
          </a:p>
          <a:p>
            <a:r>
              <a:rPr lang="pl-PL" dirty="0" smtClean="0"/>
              <a:t>Medycyna spersonalizowana 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62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9010"/>
    </mc:Choice>
    <mc:Fallback>
      <p:transition spd="slow" advTm="259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dirty="0" smtClean="0"/>
              <a:t>Skutki nieprawidłowej interpretacji patogenności mutacji BRCA1/BRCA2</a:t>
            </a:r>
            <a:endParaRPr lang="pl-PL" sz="36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Zaburzenia lękowe, utrata czujności, brak czujności zdrowych członków rodziny</a:t>
            </a:r>
          </a:p>
          <a:p>
            <a:r>
              <a:rPr lang="pl-PL" dirty="0" smtClean="0"/>
              <a:t>Zabiegi okaleczające pacjentki</a:t>
            </a:r>
          </a:p>
          <a:p>
            <a:r>
              <a:rPr lang="pl-PL" dirty="0" smtClean="0"/>
              <a:t>Zmiana planów prokreacyjnych/ poczucie winy</a:t>
            </a:r>
          </a:p>
          <a:p>
            <a:r>
              <a:rPr lang="pl-PL" dirty="0" smtClean="0"/>
              <a:t>Niewłaściwe leczenie- medycyna precyzyjna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91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947"/>
    </mc:Choice>
    <mc:Fallback>
      <p:transition spd="slow" advTm="2469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VUS w genach BRCA1 i BRCA2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Ocena </a:t>
            </a:r>
            <a:r>
              <a:rPr lang="pl-PL" dirty="0" err="1" smtClean="0"/>
              <a:t>bioinformatyczna</a:t>
            </a:r>
            <a:endParaRPr lang="pl-PL" dirty="0" smtClean="0"/>
          </a:p>
          <a:p>
            <a:r>
              <a:rPr lang="pl-PL" dirty="0" smtClean="0"/>
              <a:t>Brak możliwości oceny  segregacji mutacji w rodzinie </a:t>
            </a:r>
          </a:p>
          <a:p>
            <a:r>
              <a:rPr lang="pl-PL" dirty="0" smtClean="0"/>
              <a:t>Trudności z podjęciem właściwych decyzji terapeutycznych</a:t>
            </a:r>
          </a:p>
          <a:p>
            <a:r>
              <a:rPr lang="pl-PL" dirty="0" smtClean="0"/>
              <a:t>Ponowna ocena patogenności mutacji po 2-3 latach</a:t>
            </a:r>
          </a:p>
          <a:p>
            <a:r>
              <a:rPr lang="pl-PL" dirty="0" smtClean="0"/>
              <a:t>Brak możliwości wykonania badań funkcjonalnych    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286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7179"/>
    </mc:Choice>
    <mc:Fallback>
      <p:transition spd="slow" advTm="167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Słabe mutacje w genach </a:t>
            </a:r>
            <a:r>
              <a:rPr lang="pl-PL" i="1" dirty="0" smtClean="0"/>
              <a:t>BRCA1 </a:t>
            </a:r>
            <a:r>
              <a:rPr lang="pl-PL" dirty="0" smtClean="0"/>
              <a:t>i </a:t>
            </a:r>
            <a:r>
              <a:rPr lang="pl-PL" i="1" dirty="0" smtClean="0"/>
              <a:t>BRCA2</a:t>
            </a:r>
            <a:r>
              <a:rPr lang="pl-PL" dirty="0" smtClean="0"/>
              <a:t> na tle genetycznym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Geny BRCA1 i BRCA2 nie działają w próżni</a:t>
            </a:r>
          </a:p>
          <a:p>
            <a:r>
              <a:rPr lang="pl-PL" dirty="0" smtClean="0"/>
              <a:t>Kilkadziesiąt genów predyspozycji do nowotworów</a:t>
            </a:r>
          </a:p>
          <a:p>
            <a:r>
              <a:rPr lang="pl-PL" dirty="0" smtClean="0"/>
              <a:t>Kumulacja działania słabych mutacji </a:t>
            </a:r>
          </a:p>
          <a:p>
            <a:r>
              <a:rPr lang="pl-PL" dirty="0" smtClean="0"/>
              <a:t>Niemierzalny efekt działania czynników środowiskowych ( hormony, palenie tytoniu, zanieczyszczenie środowiska, długotrwały stres) 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7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7076"/>
    </mc:Choice>
    <mc:Fallback>
      <p:transition spd="slow" advTm="157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Mutacje genów BRCA1 i BRCA2 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Badania przesiewowe noworodków</a:t>
            </a:r>
          </a:p>
          <a:p>
            <a:r>
              <a:rPr lang="pl-PL" dirty="0" smtClean="0"/>
              <a:t>Diagnostyka </a:t>
            </a:r>
            <a:r>
              <a:rPr lang="pl-PL" dirty="0" err="1" smtClean="0"/>
              <a:t>preimplantacyjna</a:t>
            </a:r>
            <a:endParaRPr lang="pl-PL" dirty="0" smtClean="0"/>
          </a:p>
          <a:p>
            <a:r>
              <a:rPr lang="pl-PL" dirty="0" smtClean="0"/>
              <a:t>Znaleziska przypadkowe ( </a:t>
            </a:r>
            <a:r>
              <a:rPr lang="pl-PL" dirty="0" err="1" smtClean="0"/>
              <a:t>incidential</a:t>
            </a:r>
            <a:r>
              <a:rPr lang="pl-PL" dirty="0" smtClean="0"/>
              <a:t> </a:t>
            </a:r>
            <a:r>
              <a:rPr lang="pl-PL" dirty="0" err="1" smtClean="0"/>
              <a:t>findings</a:t>
            </a:r>
            <a:r>
              <a:rPr lang="pl-PL" dirty="0" smtClean="0"/>
              <a:t>)</a:t>
            </a:r>
          </a:p>
          <a:p>
            <a:r>
              <a:rPr lang="pl-PL" dirty="0" smtClean="0"/>
              <a:t>Bliźnięta monozygotyczne</a:t>
            </a:r>
          </a:p>
          <a:p>
            <a:r>
              <a:rPr lang="pl-PL" dirty="0" smtClean="0"/>
              <a:t>Problem determinizmu genetycznego</a:t>
            </a:r>
          </a:p>
          <a:p>
            <a:r>
              <a:rPr lang="pl-PL" dirty="0" smtClean="0"/>
              <a:t>Problem ochrony danych genetycznych i możliwej stygmatyzacji chorych  oraz ich rodzin w kolejnych pokoleniach</a:t>
            </a:r>
            <a:endParaRPr lang="pl-PL" dirty="0"/>
          </a:p>
        </p:txBody>
      </p:sp>
      <p:pic>
        <p:nvPicPr>
          <p:cNvPr id="4" name="Dźwię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715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5179"/>
    </mc:Choice>
    <mc:Fallback>
      <p:transition spd="slow" advTm="2051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mtClean="0">
                <a:solidFill>
                  <a:srgbClr val="FF0000"/>
                </a:solidFill>
              </a:rPr>
              <a:t>Mutacje w genach </a:t>
            </a:r>
            <a:r>
              <a:rPr lang="pl-PL" altLang="pl-PL" i="1" smtClean="0">
                <a:solidFill>
                  <a:srgbClr val="FF0000"/>
                </a:solidFill>
              </a:rPr>
              <a:t>BRCA1</a:t>
            </a:r>
            <a:r>
              <a:rPr lang="pl-PL" altLang="pl-PL" smtClean="0">
                <a:solidFill>
                  <a:srgbClr val="FF0000"/>
                </a:solidFill>
              </a:rPr>
              <a:t> i </a:t>
            </a:r>
            <a:r>
              <a:rPr lang="pl-PL" altLang="pl-PL" i="1" smtClean="0">
                <a:solidFill>
                  <a:srgbClr val="FF0000"/>
                </a:solidFill>
              </a:rPr>
              <a:t>BRCA2</a:t>
            </a:r>
          </a:p>
        </p:txBody>
      </p:sp>
      <p:sp>
        <p:nvSpPr>
          <p:cNvPr id="29699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altLang="pl-PL" smtClean="0"/>
              <a:t>Profilaktyczna mastektomia </a:t>
            </a:r>
          </a:p>
          <a:p>
            <a:r>
              <a:rPr lang="pl-PL" altLang="pl-PL" smtClean="0"/>
              <a:t>Profilaktyczna adneksektomia</a:t>
            </a:r>
          </a:p>
          <a:p>
            <a:r>
              <a:rPr lang="pl-PL" altLang="pl-PL" smtClean="0"/>
              <a:t>Rozległość zabiegu operacyjnego</a:t>
            </a:r>
          </a:p>
          <a:p>
            <a:r>
              <a:rPr lang="pl-PL" altLang="pl-PL" smtClean="0"/>
              <a:t>Programy profilaktyczne</a:t>
            </a:r>
          </a:p>
          <a:p>
            <a:r>
              <a:rPr lang="pl-PL" altLang="pl-PL" smtClean="0"/>
              <a:t>Odległe skutki adneksektomii: osteoporoza, stosowanie htz, depresja</a:t>
            </a:r>
          </a:p>
          <a:p>
            <a:r>
              <a:rPr lang="pl-PL" altLang="pl-PL" smtClean="0"/>
              <a:t>Czy można się pomylić?</a:t>
            </a:r>
          </a:p>
        </p:txBody>
      </p:sp>
    </p:spTree>
    <p:extLst>
      <p:ext uri="{BB962C8B-B14F-4D97-AF65-F5344CB8AC3E}">
        <p14:creationId xmlns:p14="http://schemas.microsoft.com/office/powerpoint/2010/main" val="374342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365</Words>
  <Application>Microsoft Office PowerPoint</Application>
  <PresentationFormat>Pokaz na ekranie (4:3)</PresentationFormat>
  <Paragraphs>62</Paragraphs>
  <Slides>13</Slides>
  <Notes>0</Notes>
  <HiddenSlides>0</HiddenSlides>
  <MMClips>12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6" baseType="lpstr">
      <vt:lpstr>Arial</vt:lpstr>
      <vt:lpstr>Calibri</vt:lpstr>
      <vt:lpstr>Motyw pakietu Office</vt:lpstr>
      <vt:lpstr>Mutacja –fundamentalny problem genetyki- część 2</vt:lpstr>
      <vt:lpstr>Zagadnienia w części 2</vt:lpstr>
      <vt:lpstr>Miejsce mutacji w genach BRCA1 i BRCA2 we współczesnej medycynie</vt:lpstr>
      <vt:lpstr>Prezentacja programu PowerPoint</vt:lpstr>
      <vt:lpstr>Mutacje genów BRCA1 i BRCA2</vt:lpstr>
      <vt:lpstr>Diagnostyka molekularna genów BRCA1 i BRCA2</vt:lpstr>
      <vt:lpstr>Poradnictwo genetyczne</vt:lpstr>
      <vt:lpstr>Postępowanie</vt:lpstr>
      <vt:lpstr>Skutki nieprawidłowej interpretacji patogenności mutacji BRCA1/BRCA2</vt:lpstr>
      <vt:lpstr>VUS w genach BRCA1 i BRCA2</vt:lpstr>
      <vt:lpstr>Słabe mutacje w genach BRCA1 i BRCA2 na tle genetycznym </vt:lpstr>
      <vt:lpstr>Mutacje genów BRCA1 i BRCA2 </vt:lpstr>
      <vt:lpstr>Mutacje w genach BRCA1 i BRCA2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Mutacja patogenna w diagnostyce chorób nerwowo-mięśniowych</dc:title>
  <dc:creator>Andrzej</dc:creator>
  <cp:lastModifiedBy>user</cp:lastModifiedBy>
  <cp:revision>86</cp:revision>
  <dcterms:created xsi:type="dcterms:W3CDTF">2014-05-07T13:31:47Z</dcterms:created>
  <dcterms:modified xsi:type="dcterms:W3CDTF">2024-06-05T07:39:50Z</dcterms:modified>
</cp:coreProperties>
</file>