
<file path=[Content_Types].xml><?xml version="1.0" encoding="utf-8"?>
<Types xmlns="http://schemas.openxmlformats.org/package/2006/content-types">
  <Default Extension="png" ContentType="image/png"/>
  <Default Extension="m4a" ContentType="audio/mp4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7"/>
  </p:notesMasterIdLst>
  <p:sldIdLst>
    <p:sldId id="256" r:id="rId3"/>
    <p:sldId id="338" r:id="rId4"/>
    <p:sldId id="337" r:id="rId5"/>
    <p:sldId id="340" r:id="rId6"/>
    <p:sldId id="345" r:id="rId7"/>
    <p:sldId id="351" r:id="rId8"/>
    <p:sldId id="362" r:id="rId9"/>
    <p:sldId id="363" r:id="rId10"/>
    <p:sldId id="364" r:id="rId11"/>
    <p:sldId id="365" r:id="rId12"/>
    <p:sldId id="347" r:id="rId13"/>
    <p:sldId id="344" r:id="rId14"/>
    <p:sldId id="274" r:id="rId15"/>
    <p:sldId id="366" r:id="rId16"/>
  </p:sldIdLst>
  <p:sldSz cx="9144000" cy="6858000" type="screen4x3"/>
  <p:notesSz cx="6858000" cy="9144000"/>
  <p:defaultTextStyle>
    <a:defPPr>
      <a:defRPr lang="pl-P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99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1361FDD-5CD8-4498-92BF-9E67ECC6B787}" type="datetimeFigureOut">
              <a:rPr lang="pl-PL"/>
              <a:pPr>
                <a:defRPr/>
              </a:pPr>
              <a:t>2024-06-08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D507F545-554A-4C3E-9307-F976812F343F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1227402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29834E-EAED-4957-B877-044825AF2337}" type="datetimeFigureOut">
              <a:rPr lang="pl-PL"/>
              <a:pPr>
                <a:defRPr/>
              </a:pPr>
              <a:t>2024-06-08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89ED7C-26B0-4896-B3EB-23C60C20FEE0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44873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71C46B-1CF5-4521-ACD4-B0CDD7843AFB}" type="datetimeFigureOut">
              <a:rPr lang="pl-PL"/>
              <a:pPr>
                <a:defRPr/>
              </a:pPr>
              <a:t>2024-06-08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111706-190B-4D82-A97B-1AC721C568C7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583837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BCAE11-8B6A-4671-8BF5-7AA0E6205F42}" type="datetimeFigureOut">
              <a:rPr lang="pl-PL"/>
              <a:pPr>
                <a:defRPr/>
              </a:pPr>
              <a:t>2024-06-08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E72526-EB6B-4948-ADBB-7D3386C1E897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683801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236897-1C7E-43F4-8F0F-B4F5C943AD0E}" type="datetimeFigureOut">
              <a:rPr lang="pl-PL"/>
              <a:pPr>
                <a:defRPr/>
              </a:pPr>
              <a:t>2024-06-08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E807E2-417B-4E60-83D8-0A4BBD4ADD73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358769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14B9A0-E154-45FD-9E1C-6ECF021E6450}" type="datetimeFigureOut">
              <a:rPr lang="pl-PL"/>
              <a:pPr>
                <a:defRPr/>
              </a:pPr>
              <a:t>2024-06-08</a:t>
            </a:fld>
            <a:endParaRPr lang="pl-PL"/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C45758-1E36-4A82-B264-0F41DCFFE474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529817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419325-44F0-449C-BB1F-93CA0511E053}" type="datetimeFigureOut">
              <a:rPr lang="pl-PL"/>
              <a:pPr>
                <a:defRPr/>
              </a:pPr>
              <a:t>2024-06-08</a:t>
            </a:fld>
            <a:endParaRPr lang="pl-PL"/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2FA69D-293F-47C6-8BE1-0D5A6FECC958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944168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D7FA23-5EB7-4086-9605-4423C0B26335}" type="datetimeFigureOut">
              <a:rPr lang="pl-PL"/>
              <a:pPr>
                <a:defRPr/>
              </a:pPr>
              <a:t>2024-06-08</a:t>
            </a:fld>
            <a:endParaRPr lang="pl-PL"/>
          </a:p>
        </p:txBody>
      </p:sp>
      <p:sp>
        <p:nvSpPr>
          <p:cNvPr id="3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46F8B5-C926-40BA-81E2-869444E394AA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677639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5023ED-C153-4842-BD82-C132A0A30CEB}" type="datetimeFigureOut">
              <a:rPr lang="pl-PL"/>
              <a:pPr>
                <a:defRPr/>
              </a:pPr>
              <a:t>2024-06-08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9A4737-B45C-41D7-8572-87772C6A471E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59127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953828-2C2E-459C-B908-28BBB831C3BC}" type="datetimeFigureOut">
              <a:rPr lang="pl-PL"/>
              <a:pPr>
                <a:defRPr/>
              </a:pPr>
              <a:t>2024-06-08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5BC251-CEED-4AC0-898D-C9100C9D06EF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505237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C1D428-52E2-4F84-9405-BE8813569F61}" type="datetimeFigureOut">
              <a:rPr lang="pl-PL"/>
              <a:pPr>
                <a:defRPr/>
              </a:pPr>
              <a:t>2024-06-08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7763D0-AC18-4AAE-B867-A149CCDAD89A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535709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471B70-1DBF-4EEE-8214-B349998DC1D9}" type="datetimeFigureOut">
              <a:rPr lang="pl-PL"/>
              <a:pPr>
                <a:defRPr/>
              </a:pPr>
              <a:t>2024-06-08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11905D-6F07-4AAF-B73F-897857A61495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9645378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93C3B3-91AE-4AA9-BD33-D31023D1F802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5277720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3E7D08-F26B-4FFC-98E2-D5A35780D104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896632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C9DC3A-20B9-4A7A-84DA-C3057914B412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300616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63CB32-AC07-4151-9EB3-1674135CA948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1066063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4F5466-5598-4F7B-A336-4B1A7281DB25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6441285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2FEDDA-81CD-40BE-8CF5-D680F959F196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3842905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884FC8-332C-40B6-98E6-AB9B7AACCBF5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9023474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FD1AAB-2B5E-46C8-ACE2-87E4F815980D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6211313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DB9611-900E-4235-B7DB-173C3525498D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085928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5A332F-5C2F-49C8-837D-2F52E9EBA9CE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7752908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AA480C-9B02-4F67-882E-9FB28E4ED32C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342340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</a:t>
            </a:r>
          </a:p>
        </p:txBody>
      </p:sp>
      <p:sp>
        <p:nvSpPr>
          <p:cNvPr id="1027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C94C2AD-0538-4760-A376-A2EF5F2B6ADD}" type="datetimeFigureOut">
              <a:rPr lang="pl-PL"/>
              <a:pPr>
                <a:defRPr/>
              </a:pPr>
              <a:t>2024-06-08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6C33E28B-8354-4263-A4DD-E24E5CC4299D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34" r:id="rId1"/>
    <p:sldLayoutId id="2147484235" r:id="rId2"/>
    <p:sldLayoutId id="2147484236" r:id="rId3"/>
    <p:sldLayoutId id="2147484237" r:id="rId4"/>
    <p:sldLayoutId id="2147484238" r:id="rId5"/>
    <p:sldLayoutId id="2147484239" r:id="rId6"/>
    <p:sldLayoutId id="2147484240" r:id="rId7"/>
    <p:sldLayoutId id="2147484241" r:id="rId8"/>
    <p:sldLayoutId id="2147484242" r:id="rId9"/>
    <p:sldLayoutId id="2147484243" r:id="rId10"/>
    <p:sldLayoutId id="214748424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 wzorca tytułu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Piąty poziom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fld id="{795603F0-583C-4E35-B192-D9D6159FA0AC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45" r:id="rId1"/>
    <p:sldLayoutId id="2147484246" r:id="rId2"/>
    <p:sldLayoutId id="2147484247" r:id="rId3"/>
    <p:sldLayoutId id="2147484248" r:id="rId4"/>
    <p:sldLayoutId id="2147484249" r:id="rId5"/>
    <p:sldLayoutId id="2147484250" r:id="rId6"/>
    <p:sldLayoutId id="2147484251" r:id="rId7"/>
    <p:sldLayoutId id="2147484252" r:id="rId8"/>
    <p:sldLayoutId id="2147484253" r:id="rId9"/>
    <p:sldLayoutId id="2147484254" r:id="rId10"/>
    <p:sldLayoutId id="214748425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1.png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1.png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.png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1.png"/><Relationship Id="rId4" Type="http://schemas.openxmlformats.org/officeDocument/2006/relationships/image" Target="../media/image8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1.png"/><Relationship Id="rId4" Type="http://schemas.openxmlformats.org/officeDocument/2006/relationships/image" Target="../media/image9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pl-PL" altLang="pl-PL" b="1" i="1" dirty="0" smtClean="0">
                <a:solidFill>
                  <a:srgbClr val="FF0000"/>
                </a:solidFill>
              </a:rPr>
              <a:t>Mutacja –</a:t>
            </a:r>
            <a:r>
              <a:rPr lang="pl-PL" altLang="pl-PL" b="1" dirty="0" smtClean="0">
                <a:solidFill>
                  <a:srgbClr val="FF0000"/>
                </a:solidFill>
              </a:rPr>
              <a:t>fundamentalny problem genetyki-część 3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sz="1800" dirty="0"/>
              <a:t>Andrzej Kochański</a:t>
            </a:r>
          </a:p>
        </p:txBody>
      </p:sp>
      <p:pic>
        <p:nvPicPr>
          <p:cNvPr id="2" name="Dźwięk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5184"/>
    </mc:Choice>
    <mc:Fallback xmlns="">
      <p:transition spd="slow" advTm="1851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smtClean="0">
                <a:solidFill>
                  <a:srgbClr val="FF0000"/>
                </a:solidFill>
              </a:rPr>
              <a:t>Mutacja i adaptacja do środowiska- Mänthyranta</a:t>
            </a:r>
          </a:p>
        </p:txBody>
      </p:sp>
      <p:sp>
        <p:nvSpPr>
          <p:cNvPr id="32771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altLang="pl-PL" smtClean="0"/>
              <a:t>Plik Rzym -2019 rodowód</a:t>
            </a:r>
          </a:p>
        </p:txBody>
      </p:sp>
      <p:pic>
        <p:nvPicPr>
          <p:cNvPr id="32772" name="Obraz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88" y="1568450"/>
            <a:ext cx="8583612" cy="2293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Obraz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3284538"/>
            <a:ext cx="4895850" cy="303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Dźwięk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3237"/>
    </mc:Choice>
    <mc:Fallback xmlns="">
      <p:transition spd="slow" advTm="2932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smtClean="0">
                <a:solidFill>
                  <a:srgbClr val="FF0000"/>
                </a:solidFill>
              </a:rPr>
              <a:t>Mutacja w 1910 r.- laboratorium </a:t>
            </a:r>
          </a:p>
        </p:txBody>
      </p:sp>
      <p:pic>
        <p:nvPicPr>
          <p:cNvPr id="33795" name="Symbol zastępczy zawartości 3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31913" y="1628775"/>
            <a:ext cx="6545262" cy="4346575"/>
          </a:xfrm>
        </p:spPr>
      </p:pic>
      <p:pic>
        <p:nvPicPr>
          <p:cNvPr id="2" name="Dźwięk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8063"/>
    </mc:Choice>
    <mc:Fallback xmlns="">
      <p:transition spd="slow" advTm="2780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b="1" smtClean="0">
                <a:solidFill>
                  <a:srgbClr val="FF0000"/>
                </a:solidFill>
              </a:rPr>
              <a:t>Mutacja i adaptacja do środowiska-muszka owocowa</a:t>
            </a:r>
          </a:p>
        </p:txBody>
      </p:sp>
      <p:sp>
        <p:nvSpPr>
          <p:cNvPr id="34819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altLang="pl-PL" smtClean="0"/>
          </a:p>
        </p:txBody>
      </p:sp>
      <p:pic>
        <p:nvPicPr>
          <p:cNvPr id="2" name="Dźwięk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009"/>
    </mc:Choice>
    <mc:Fallback xmlns="">
      <p:transition spd="slow" advTm="160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050" cy="993775"/>
          </a:xfrm>
        </p:spPr>
        <p:txBody>
          <a:bodyPr/>
          <a:lstStyle/>
          <a:p>
            <a:r>
              <a:rPr lang="pl-PL" altLang="pl-PL" b="1" smtClean="0">
                <a:solidFill>
                  <a:srgbClr val="FF0000"/>
                </a:solidFill>
              </a:rPr>
              <a:t>Inwersje w chromosomach muszki owocowej- badania terenowe</a:t>
            </a:r>
          </a:p>
        </p:txBody>
      </p:sp>
      <p:pic>
        <p:nvPicPr>
          <p:cNvPr id="35843" name="Symbol zastępczy zawartości 3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95513" y="1414463"/>
            <a:ext cx="3960812" cy="5440362"/>
          </a:xfrm>
        </p:spPr>
      </p:pic>
      <p:pic>
        <p:nvPicPr>
          <p:cNvPr id="2" name="Dźwięk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0010"/>
    </mc:Choice>
    <mc:Fallback xmlns="">
      <p:transition spd="slow" advTm="2700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b="1" smtClean="0">
                <a:solidFill>
                  <a:srgbClr val="FF0000"/>
                </a:solidFill>
              </a:rPr>
              <a:t>Mutacje i adaptacja do warunków środowiska</a:t>
            </a:r>
          </a:p>
        </p:txBody>
      </p:sp>
      <p:pic>
        <p:nvPicPr>
          <p:cNvPr id="39939" name="Symbol zastępczy zawartości 3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1188" y="1628775"/>
            <a:ext cx="3608387" cy="2717800"/>
          </a:xfrm>
        </p:spPr>
      </p:pic>
      <p:pic>
        <p:nvPicPr>
          <p:cNvPr id="39940" name="Obraz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1663700"/>
            <a:ext cx="5699125" cy="473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Dźwięk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0174"/>
    </mc:Choice>
    <mc:Fallback xmlns="">
      <p:transition spd="slow" advTm="2701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Rzadkie mutacje a bioróżnorodność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Mutacja w ujęciu genetyki klinicznej i genetyki populacyjnej</a:t>
            </a:r>
          </a:p>
          <a:p>
            <a:r>
              <a:rPr lang="pl-PL" dirty="0" smtClean="0"/>
              <a:t>Bioróżnorodność -również genetyczna- kluczem do przetrwania</a:t>
            </a:r>
          </a:p>
          <a:p>
            <a:r>
              <a:rPr lang="pl-PL" dirty="0" smtClean="0"/>
              <a:t>Zasoby genetyczne gatunku</a:t>
            </a:r>
          </a:p>
          <a:p>
            <a:r>
              <a:rPr lang="pl-PL" dirty="0" smtClean="0"/>
              <a:t>Mutacja jako przygotowanie do zmian w środowisku </a:t>
            </a:r>
            <a:endParaRPr lang="pl-PL" dirty="0"/>
          </a:p>
          <a:p>
            <a:endParaRPr lang="pl-PL" dirty="0"/>
          </a:p>
        </p:txBody>
      </p:sp>
      <p:pic>
        <p:nvPicPr>
          <p:cNvPr id="4" name="Dźwięk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811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2321"/>
    </mc:Choice>
    <mc:Fallback xmlns="">
      <p:transition spd="slow" advTm="4223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Trisomia</a:t>
            </a:r>
            <a:r>
              <a:rPr lang="pl-PL" dirty="0" smtClean="0"/>
              <a:t> 21 pary chromosomów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Dodatkowy chromosom 21 pary</a:t>
            </a:r>
          </a:p>
          <a:p>
            <a:r>
              <a:rPr lang="pl-PL" dirty="0" smtClean="0"/>
              <a:t>Mutacja patogenna</a:t>
            </a:r>
          </a:p>
          <a:p>
            <a:r>
              <a:rPr lang="pl-PL" dirty="0" smtClean="0"/>
              <a:t>Dodatkowy zasób genów</a:t>
            </a:r>
          </a:p>
          <a:p>
            <a:r>
              <a:rPr lang="pl-PL" dirty="0" smtClean="0"/>
              <a:t>Redukcja z puli genowej chromosomu 21 pary</a:t>
            </a:r>
            <a:endParaRPr lang="pl-PL" dirty="0"/>
          </a:p>
        </p:txBody>
      </p:sp>
      <p:pic>
        <p:nvPicPr>
          <p:cNvPr id="4" name="Dźwięk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625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5992"/>
    </mc:Choice>
    <mc:Fallback xmlns="">
      <p:transition spd="slow" advTm="3559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Rzadkie warianty genetyczne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Ujęcie </a:t>
            </a:r>
            <a:r>
              <a:rPr lang="pl-PL" dirty="0" err="1" smtClean="0"/>
              <a:t>monogenowe</a:t>
            </a:r>
            <a:endParaRPr lang="pl-PL" dirty="0" smtClean="0"/>
          </a:p>
          <a:p>
            <a:r>
              <a:rPr lang="pl-PL" dirty="0" smtClean="0"/>
              <a:t>Ujęcie genomowe</a:t>
            </a:r>
          </a:p>
          <a:p>
            <a:r>
              <a:rPr lang="pl-PL" dirty="0" smtClean="0"/>
              <a:t>Wielokierunkowe działanie genów</a:t>
            </a:r>
          </a:p>
          <a:p>
            <a:r>
              <a:rPr lang="pl-PL" dirty="0" smtClean="0"/>
              <a:t>Nie istnieją geny nowotworów </a:t>
            </a:r>
            <a:endParaRPr lang="pl-PL" dirty="0"/>
          </a:p>
        </p:txBody>
      </p:sp>
      <p:pic>
        <p:nvPicPr>
          <p:cNvPr id="4" name="Dźwięk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502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09"/>
    </mc:Choice>
    <mc:Fallback xmlns="">
      <p:transition spd="slow" advTm="5000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Techniki masowej analizy DNA w ujęciu genetyki populacyjnej 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Dźwięk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77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973"/>
    </mc:Choice>
    <mc:Fallback xmlns="">
      <p:transition spd="slow" advTm="319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smtClean="0">
                <a:solidFill>
                  <a:srgbClr val="FF0000"/>
                </a:solidFill>
              </a:rPr>
              <a:t>Pseudogeny</a:t>
            </a:r>
          </a:p>
        </p:txBody>
      </p:sp>
      <p:pic>
        <p:nvPicPr>
          <p:cNvPr id="43011" name="Symbol zastępczy zawartości 3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47813" y="1196975"/>
            <a:ext cx="6470650" cy="5240338"/>
          </a:xfrm>
        </p:spPr>
      </p:pic>
      <p:pic>
        <p:nvPicPr>
          <p:cNvPr id="2" name="Dźwięk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53"/>
    </mc:Choice>
    <mc:Fallback xmlns="">
      <p:transition spd="slow" advTm="60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b="1" smtClean="0">
                <a:solidFill>
                  <a:srgbClr val="FF0000"/>
                </a:solidFill>
              </a:rPr>
              <a:t>Uwaga- Pseudogeny</a:t>
            </a:r>
          </a:p>
        </p:txBody>
      </p:sp>
      <p:sp>
        <p:nvSpPr>
          <p:cNvPr id="44035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altLang="pl-PL" smtClean="0"/>
              <a:t>Sekwencje repetytywne w obrębie genomu</a:t>
            </a:r>
          </a:p>
          <a:p>
            <a:r>
              <a:rPr lang="pl-PL" altLang="pl-PL" smtClean="0"/>
              <a:t>Pseudogeny</a:t>
            </a:r>
          </a:p>
          <a:p>
            <a:r>
              <a:rPr lang="pl-PL" altLang="pl-PL" smtClean="0"/>
              <a:t>Paralogi genów</a:t>
            </a:r>
          </a:p>
          <a:p>
            <a:r>
              <a:rPr lang="pl-PL" altLang="pl-PL" smtClean="0"/>
              <a:t>Duplikacje tandemowe</a:t>
            </a:r>
          </a:p>
          <a:p>
            <a:r>
              <a:rPr lang="pl-PL" altLang="pl-PL" smtClean="0"/>
              <a:t>Preferencja niektórych alleli</a:t>
            </a:r>
          </a:p>
          <a:p>
            <a:r>
              <a:rPr lang="pl-PL" altLang="pl-PL" smtClean="0"/>
              <a:t>High i low confidence regions</a:t>
            </a:r>
          </a:p>
          <a:p>
            <a:r>
              <a:rPr lang="pl-PL" altLang="pl-PL" smtClean="0"/>
              <a:t>Nieprawidłowo skonstruowane grupy kontrolne</a:t>
            </a:r>
          </a:p>
        </p:txBody>
      </p:sp>
      <p:pic>
        <p:nvPicPr>
          <p:cNvPr id="2" name="Dźwięk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6058"/>
    </mc:Choice>
    <mc:Fallback xmlns="">
      <p:transition spd="slow" advTm="3560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ytuł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b="1" smtClean="0">
                <a:solidFill>
                  <a:srgbClr val="FF0000"/>
                </a:solidFill>
              </a:rPr>
              <a:t>Obualleliczna delecja genu </a:t>
            </a:r>
            <a:r>
              <a:rPr lang="pl-PL" altLang="pl-PL" b="1" i="1" smtClean="0">
                <a:solidFill>
                  <a:srgbClr val="FF0000"/>
                </a:solidFill>
              </a:rPr>
              <a:t>SMN1</a:t>
            </a:r>
            <a:r>
              <a:rPr lang="pl-PL" altLang="pl-PL" b="1" smtClean="0">
                <a:solidFill>
                  <a:srgbClr val="FF0000"/>
                </a:solidFill>
              </a:rPr>
              <a:t>…</a:t>
            </a:r>
          </a:p>
        </p:txBody>
      </p:sp>
      <p:sp>
        <p:nvSpPr>
          <p:cNvPr id="89091" name="Symbol zastępczy zawartości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pl-PL" altLang="pl-PL" smtClean="0"/>
          </a:p>
        </p:txBody>
      </p:sp>
      <p:grpSp>
        <p:nvGrpSpPr>
          <p:cNvPr id="89092" name="Grupa 11"/>
          <p:cNvGrpSpPr>
            <a:grpSpLocks/>
          </p:cNvGrpSpPr>
          <p:nvPr/>
        </p:nvGrpSpPr>
        <p:grpSpPr bwMode="auto">
          <a:xfrm>
            <a:off x="400050" y="1908175"/>
            <a:ext cx="4391025" cy="2447925"/>
            <a:chOff x="468313" y="1773238"/>
            <a:chExt cx="4391025" cy="2447925"/>
          </a:xfrm>
        </p:grpSpPr>
        <p:sp>
          <p:nvSpPr>
            <p:cNvPr id="89094" name="Rectangle 5"/>
            <p:cNvSpPr>
              <a:spLocks noChangeArrowheads="1"/>
            </p:cNvSpPr>
            <p:nvPr/>
          </p:nvSpPr>
          <p:spPr bwMode="auto">
            <a:xfrm>
              <a:off x="536806" y="1773238"/>
              <a:ext cx="4322532" cy="2243931"/>
            </a:xfrm>
            <a:prstGeom prst="rect">
              <a:avLst/>
            </a:prstGeom>
            <a:solidFill>
              <a:srgbClr val="FFFFCC"/>
            </a:solidFill>
            <a:ln w="28575">
              <a:solidFill>
                <a:srgbClr val="00206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Times New Roman" panose="02020603050405020304" pitchFamily="18" charset="0"/>
              </a:endParaRPr>
            </a:p>
          </p:txBody>
        </p:sp>
        <p:pic>
          <p:nvPicPr>
            <p:cNvPr id="89095" name="Picture 6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8313" y="1773238"/>
              <a:ext cx="4322532" cy="2447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9093" name="pole tekstowe 7"/>
          <p:cNvSpPr txBox="1">
            <a:spLocks noChangeArrowheads="1"/>
          </p:cNvSpPr>
          <p:nvPr/>
        </p:nvSpPr>
        <p:spPr bwMode="auto">
          <a:xfrm>
            <a:off x="611188" y="4868863"/>
            <a:ext cx="417988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 b="1">
                <a:solidFill>
                  <a:srgbClr val="FF0000"/>
                </a:solidFill>
              </a:rPr>
              <a:t>II:2- 4 kopie genu SMN2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 b="1">
                <a:solidFill>
                  <a:srgbClr val="FF0000"/>
                </a:solidFill>
              </a:rPr>
              <a:t>II:4- 4kopie genu SMN2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 b="1">
                <a:solidFill>
                  <a:srgbClr val="FF0000"/>
                </a:solidFill>
              </a:rPr>
              <a:t>II:5- 4 kopie genu SMN2</a:t>
            </a:r>
          </a:p>
        </p:txBody>
      </p:sp>
      <p:pic>
        <p:nvPicPr>
          <p:cNvPr id="2" name="Dźwięk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3331"/>
    </mc:Choice>
    <mc:Fallback xmlns="">
      <p:transition spd="slow" advTm="2933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Podsumowanie części 3-ciej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Dźwięk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343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900"/>
    </mc:Choice>
    <mc:Fallback xmlns="">
      <p:transition spd="slow" advTm="399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ojekt domyślny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ojekt domyśln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1280</TotalTime>
  <Words>162</Words>
  <Application>Microsoft Office PowerPoint</Application>
  <PresentationFormat>Pokaz na ekranie (4:3)</PresentationFormat>
  <Paragraphs>38</Paragraphs>
  <Slides>14</Slides>
  <Notes>0</Notes>
  <HiddenSlides>0</HiddenSlides>
  <MMClips>14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14</vt:i4>
      </vt:variant>
    </vt:vector>
  </HeadingPairs>
  <TitlesOfParts>
    <vt:vector size="19" baseType="lpstr">
      <vt:lpstr>Arial</vt:lpstr>
      <vt:lpstr>Calibri</vt:lpstr>
      <vt:lpstr>Times New Roman</vt:lpstr>
      <vt:lpstr>Motyw pakietu Office</vt:lpstr>
      <vt:lpstr>Projekt domyślny</vt:lpstr>
      <vt:lpstr>Mutacja –fundamentalny problem genetyki-część 3</vt:lpstr>
      <vt:lpstr>Mutacja i adaptacja do środowiska- Mänthyranta</vt:lpstr>
      <vt:lpstr>Mutacja w 1910 r.- laboratorium </vt:lpstr>
      <vt:lpstr>Mutacja i adaptacja do środowiska-muszka owocowa</vt:lpstr>
      <vt:lpstr>Inwersje w chromosomach muszki owocowej- badania terenowe</vt:lpstr>
      <vt:lpstr>Mutacje i adaptacja do warunków środowiska</vt:lpstr>
      <vt:lpstr>Rzadkie mutacje a bioróżnorodność</vt:lpstr>
      <vt:lpstr>Trisomia 21 pary chromosomów</vt:lpstr>
      <vt:lpstr>Rzadkie warianty genetyczne</vt:lpstr>
      <vt:lpstr>Techniki masowej analizy DNA w ujęciu genetyki populacyjnej  </vt:lpstr>
      <vt:lpstr>Pseudogeny</vt:lpstr>
      <vt:lpstr>Uwaga- Pseudogeny</vt:lpstr>
      <vt:lpstr>Obualleliczna delecja genu SMN1…</vt:lpstr>
      <vt:lpstr>Podsumowanie części 3-ciej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Mutacja patogenna w diagnostyce chorób nerwowo-mięśniowych</dc:title>
  <dc:creator>Andrzej</dc:creator>
  <cp:lastModifiedBy>user</cp:lastModifiedBy>
  <cp:revision>83</cp:revision>
  <dcterms:created xsi:type="dcterms:W3CDTF">2014-05-07T13:31:47Z</dcterms:created>
  <dcterms:modified xsi:type="dcterms:W3CDTF">2024-06-08T15:18:20Z</dcterms:modified>
</cp:coreProperties>
</file>